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3" r:id="rId2"/>
    <p:sldMasterId id="2147483726" r:id="rId3"/>
  </p:sldMasterIdLst>
  <p:notesMasterIdLst>
    <p:notesMasterId r:id="rId22"/>
  </p:notesMasterIdLst>
  <p:handoutMasterIdLst>
    <p:handoutMasterId r:id="rId23"/>
  </p:handoutMasterIdLst>
  <p:sldIdLst>
    <p:sldId id="263" r:id="rId4"/>
    <p:sldId id="677" r:id="rId5"/>
    <p:sldId id="303" r:id="rId6"/>
    <p:sldId id="656" r:id="rId7"/>
    <p:sldId id="663" r:id="rId8"/>
    <p:sldId id="604" r:id="rId9"/>
    <p:sldId id="676" r:id="rId10"/>
    <p:sldId id="679" r:id="rId11"/>
    <p:sldId id="682" r:id="rId12"/>
    <p:sldId id="671" r:id="rId13"/>
    <p:sldId id="678" r:id="rId14"/>
    <p:sldId id="681" r:id="rId15"/>
    <p:sldId id="680" r:id="rId16"/>
    <p:sldId id="675" r:id="rId17"/>
    <p:sldId id="665" r:id="rId18"/>
    <p:sldId id="669" r:id="rId19"/>
    <p:sldId id="666" r:id="rId20"/>
    <p:sldId id="6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5F0"/>
    <a:srgbClr val="F2954B"/>
    <a:srgbClr val="74ADF0"/>
    <a:srgbClr val="4AD18E"/>
    <a:srgbClr val="38B3B9"/>
    <a:srgbClr val="29B2CE"/>
    <a:srgbClr val="31AFF0"/>
    <a:srgbClr val="253746"/>
    <a:srgbClr val="167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4" autoAdjust="0"/>
    <p:restoredTop sz="82529"/>
  </p:normalViewPr>
  <p:slideViewPr>
    <p:cSldViewPr snapToGrid="0">
      <p:cViewPr varScale="1">
        <p:scale>
          <a:sx n="91" d="100"/>
          <a:sy n="91" d="100"/>
        </p:scale>
        <p:origin x="15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E362-2F52-404E-8786-E3BC6042543F}" type="datetimeFigureOut">
              <a:rPr lang="en-US" smtClean="0"/>
              <a:t>5/25/21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D957B-20A1-43C7-9587-16C01FD6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21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D23EF-E3F9-AF4F-B553-EAC3453EDB80}" type="datetimeFigureOut">
              <a:rPr lang="en-US" smtClean="0"/>
              <a:t>5/25/21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C4CB-3D95-E245-ABFA-3455484C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7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FC4CB-3D95-E245-ABFA-3455484C67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48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C4CB-3D95-E245-ABFA-3455484C6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741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C4CB-3D95-E245-ABFA-3455484C6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28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C4CB-3D95-E245-ABFA-3455484C6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662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C4CB-3D95-E245-ABFA-3455484C6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dirty="0"/>
              <a:t>Discuss the importance of health literacy in terms of patient care (review information on the slide).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Source: USU Center for Health Disparities [Research and Education], Health Literacy Presentation by Jaime R. Lanier, MPH Director of Community Outreach &amp; Eduardo Pezo, MPH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6FE59-63BB-4810-AF17-878243A45B7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C4CB-3D95-E245-ABFA-3455484C6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23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C4CB-3D95-E245-ABFA-3455484C6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60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C4CB-3D95-E245-ABFA-3455484C6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845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C4CB-3D95-E245-ABFA-3455484C6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906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C4CB-3D95-E245-ABFA-3455484C67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5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C4CB-3D95-E245-ABFA-3455484C67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5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C4CB-3D95-E245-ABFA-3455484C6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36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://www.untsystem.edu/about-us/branding-communication-guide/brand-identity-communications-guide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uidelines -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385011" y="1581191"/>
            <a:ext cx="112199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Limit presentations to a maximum of 10 slides when possible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Keep presentation</a:t>
            </a:r>
            <a:r>
              <a:rPr lang="en-US" baseline="0" dirty="0">
                <a:latin typeface="Calibri" panose="020F0502020204030204" pitchFamily="34" charset="0"/>
              </a:rPr>
              <a:t> to 20 minutes maximum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aseline="0" dirty="0">
                <a:latin typeface="Calibri" panose="020F0502020204030204" pitchFamily="34" charset="0"/>
              </a:rPr>
              <a:t>Font size between 28-30 pt. minimum</a:t>
            </a:r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Use this standard template with fewer words, larger type</a:t>
            </a:r>
          </a:p>
          <a:p>
            <a: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 fonts: Helvetica (sans serif) or Garamond (serif). Be consistent with one font.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Begin with a succinct summary statement on Opening Slide that defines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what will be presented and why this is relevant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Simplify data to graphically show the key trend(s) or challenge(s)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high quality graphics and 300 dpi photos</a:t>
            </a:r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Don’t assume that complex data reveals a story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85011" y="431970"/>
            <a:ext cx="9887993" cy="717226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 Guidelines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3047D-F325-8F47-9A24-745E92E5C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814D0-88D2-524C-A559-67F522FC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1132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3D104-45CE-B74D-BF6E-D3014FA80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945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6A04D-CE9B-2344-934E-D6195F803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87FF2-11DF-E744-85B5-1F7016DC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A317-CA73-5D4B-900F-5F1888CA7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5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13B90-7C2C-5D4F-8E83-C2C38A654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F9481-AB2D-E14C-A2E5-D08A21ADF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64823"/>
            <a:ext cx="5181600" cy="3148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169D-0A2A-BB4A-A6AA-BDFE1AFE5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64823"/>
            <a:ext cx="5181600" cy="31484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1EFA0-2211-B44A-8F4E-46E2E1B11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8326C-0974-894C-8C77-5D82D34F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E53BA-8FB1-6E49-8698-722AEAFB3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15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98F6-EF5F-5A49-B18B-F3947FA4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21373"/>
            <a:ext cx="10515600" cy="7436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567D3-B6B1-0A4B-8C42-A12B13E75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828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DCDC6-65BA-AD41-AC33-BAC251A7F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15487"/>
            <a:ext cx="5157787" cy="29848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64FF7-8928-D84F-B167-D03BAF7EE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2828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FDC176-D44A-EF46-8C06-B12F5636A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15487"/>
            <a:ext cx="5183188" cy="29848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7447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AE65-807E-F441-B83D-D9000870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CF9B1-F2C3-2047-B10D-15640124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20730-1753-8D4B-93B4-7618F80E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9A22-8AD6-1042-9E32-030AC4D5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3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AC09F2-7599-CB40-8C87-BADE573D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D5187A-807A-2D45-BC7B-0FDABFF6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0AC7F-2620-D54C-AD3A-7E5CC82F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57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75148-B2D4-2546-BCC0-C2C94E241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26562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7412-C7D8-B24C-AB79-B03EF2180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26564"/>
            <a:ext cx="6172200" cy="45145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9CD0A-675C-3240-892D-22D4671C6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8474"/>
            <a:ext cx="3932237" cy="32526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F5BCA-97BB-504B-A7AE-067D760B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45641-5C34-A24D-B016-309808B7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DFB3-312C-1B40-9A12-4E3B1A79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99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2AD7-CC08-6747-B537-34896D059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8719"/>
            <a:ext cx="3932237" cy="97318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16B09D-BD3E-324B-960F-E724E76AF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88719"/>
            <a:ext cx="6172200" cy="46177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F2683-D3CE-6241-9ED4-F0DB2B71E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9062"/>
            <a:ext cx="3932237" cy="35073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DEABD-B5FE-F148-ABFE-8384AF1A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CE75F-A1CB-F043-B2EC-A120B5A2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02FA1-A8F7-1049-8ADC-6F007BCB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80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CBF02-E663-6B43-9225-7E32F24AF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95040-4014-724C-85C5-F0CE4EC31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DEE85-A649-E542-863C-B5A7507D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34A10-6725-BA41-B545-CDB40250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683F2-F804-2446-A2C0-50BDEA5A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26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E14CDF-2A42-614D-9258-35D20E297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00512"/>
            <a:ext cx="2628900" cy="4945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E5925-06A8-A94F-B656-369DB67DD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0040" y="1200512"/>
            <a:ext cx="8252459" cy="4945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066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93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Guidelines -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385011" y="1698547"/>
            <a:ext cx="11219935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Include multiyear data when possible and connect the dots with succinct comments in bullet-point form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Last slide is a conclusion, e.g. the significance of what we’ve done, are going to do, recommend as next steps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Include a call to action for questions as part of closing.</a:t>
            </a:r>
          </a:p>
          <a:p>
            <a: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Smile, make eye contact, keep your head up</a:t>
            </a:r>
          </a:p>
          <a:p>
            <a: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stories, don’t just read slides</a:t>
            </a:r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Additional UNT System style guidelines available online at: </a:t>
            </a:r>
            <a:r>
              <a:rPr lang="en-US" dirty="0">
                <a:latin typeface="Calibri" panose="020F0502020204030204" pitchFamily="34" charset="0"/>
                <a:hlinkClick r:id="rId2"/>
              </a:rPr>
              <a:t>http://www.untsystem.edu/about-us/branding-communication-guide/brand-identity-communications-guide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pPr fontAlgn="base"/>
            <a:endParaRPr lang="en-US" dirty="0">
              <a:latin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85011" y="431970"/>
            <a:ext cx="9887993" cy="717226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 Guidelines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2EB92-99CD-F849-8A01-00F9B98270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67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HS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528C8-D50F-B046-B0CE-04CBF02BA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HSC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5CC88D-1528-2F4E-9300-E0260FC96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8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HSC Open/Cl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42030-9652-124D-B3D1-4F2744EBC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THSC Open/Cl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123A9-BE5A-704F-A723-42AF0E863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0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D0B89-DD47-FF41-8699-5EB495166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C43C7-4E22-8F49-A632-FB4A27935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23327-69CA-6C4F-82E6-F7E0B0B6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E2118-A7E4-BC4A-8E97-99BD99E85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B2C65-55E0-F243-869B-EBDBDAD2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6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D5ACF-08C0-D84F-97AB-3144A0203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3AF86-EA23-EC4A-B6A9-68C72205E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082A-CAB1-1247-B1FC-C6B63B34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19E28-4FAC-E74E-894A-D8FE7309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F7567-1952-DC4A-8CD6-BD98B495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0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44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11" r:id="rId2"/>
    <p:sldLayoutId id="2147483709" r:id="rId3"/>
    <p:sldLayoutId id="2147483689" r:id="rId4"/>
    <p:sldLayoutId id="2147483690" r:id="rId5"/>
    <p:sldLayoutId id="2147483712" r:id="rId6"/>
    <p:sldLayoutId id="2147483725" r:id="rId7"/>
  </p:sldLayoutIdLst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BFE60A-6261-9C41-9A25-D2AD67261C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CA5B6-626C-9A41-AB8D-0DBD52926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72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B3A3A-72B1-0242-980F-C6AEC085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87758"/>
            <a:ext cx="10515600" cy="3086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325C0-41F4-4B43-AC2F-12765F908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925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3ED1D-4783-F849-8CFE-A7712EC6F304}" type="datetimeFigureOut">
              <a:rPr lang="en-US" smtClean="0"/>
              <a:t>5/25/21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C0782-78C2-D743-B2B9-C2D12B7FF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9252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BA435-F879-BA43-B311-7882D9CDE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925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F39F9-F9B4-6F42-8FBB-EEFCBE9A1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0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E86174-9DA9-FF4E-A8CC-F31B46C37F02}"/>
              </a:ext>
            </a:extLst>
          </p:cNvPr>
          <p:cNvSpPr/>
          <p:nvPr userDrawn="1"/>
        </p:nvSpPr>
        <p:spPr>
          <a:xfrm>
            <a:off x="0" y="1"/>
            <a:ext cx="12192000" cy="1373605"/>
          </a:xfrm>
          <a:prstGeom prst="rect">
            <a:avLst/>
          </a:prstGeom>
          <a:solidFill>
            <a:srgbClr val="002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392" tIns="8696" rIns="17392" bIns="8696"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153051-B691-6748-AE4F-850DCF36C5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29938" y="369913"/>
            <a:ext cx="2761020" cy="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9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l" defTabSz="173919" rtl="0" eaLnBrk="1" latinLnBrk="0" hangingPunct="1">
        <a:lnSpc>
          <a:spcPct val="90000"/>
        </a:lnSpc>
        <a:spcBef>
          <a:spcPct val="0"/>
        </a:spcBef>
        <a:buNone/>
        <a:defRPr sz="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80" indent="-43480" algn="l" defTabSz="173919" rtl="0" eaLnBrk="1" latinLnBrk="0" hangingPunct="1">
        <a:lnSpc>
          <a:spcPct val="90000"/>
        </a:lnSpc>
        <a:spcBef>
          <a:spcPts val="190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1pPr>
      <a:lvl2pPr marL="130439" indent="-43480" algn="l" defTabSz="173919" rtl="0" eaLnBrk="1" latinLnBrk="0" hangingPunct="1">
        <a:lnSpc>
          <a:spcPct val="90000"/>
        </a:lnSpc>
        <a:spcBef>
          <a:spcPts val="95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2pPr>
      <a:lvl3pPr marL="217399" indent="-43480" algn="l" defTabSz="173919" rtl="0" eaLnBrk="1" latinLnBrk="0" hangingPunct="1">
        <a:lnSpc>
          <a:spcPct val="90000"/>
        </a:lnSpc>
        <a:spcBef>
          <a:spcPts val="95"/>
        </a:spcBef>
        <a:buFont typeface="Arial" panose="020B0604020202020204" pitchFamily="34" charset="0"/>
        <a:buChar char="•"/>
        <a:defRPr sz="400" kern="1200">
          <a:solidFill>
            <a:schemeClr val="tx1"/>
          </a:solidFill>
          <a:latin typeface="+mn-lt"/>
          <a:ea typeface="+mn-ea"/>
          <a:cs typeface="+mn-cs"/>
        </a:defRPr>
      </a:lvl3pPr>
      <a:lvl4pPr marL="304358" indent="-43480" algn="l" defTabSz="173919" rtl="0" eaLnBrk="1" latinLnBrk="0" hangingPunct="1">
        <a:lnSpc>
          <a:spcPct val="90000"/>
        </a:lnSpc>
        <a:spcBef>
          <a:spcPts val="95"/>
        </a:spcBef>
        <a:buFont typeface="Arial" panose="020B0604020202020204" pitchFamily="34" charset="0"/>
        <a:buChar char="•"/>
        <a:defRPr sz="300" kern="1200">
          <a:solidFill>
            <a:schemeClr val="tx1"/>
          </a:solidFill>
          <a:latin typeface="+mn-lt"/>
          <a:ea typeface="+mn-ea"/>
          <a:cs typeface="+mn-cs"/>
        </a:defRPr>
      </a:lvl4pPr>
      <a:lvl5pPr marL="391317" indent="-43480" algn="l" defTabSz="173919" rtl="0" eaLnBrk="1" latinLnBrk="0" hangingPunct="1">
        <a:lnSpc>
          <a:spcPct val="90000"/>
        </a:lnSpc>
        <a:spcBef>
          <a:spcPts val="95"/>
        </a:spcBef>
        <a:buFont typeface="Arial" panose="020B0604020202020204" pitchFamily="34" charset="0"/>
        <a:buChar char="•"/>
        <a:defRPr sz="300" kern="1200">
          <a:solidFill>
            <a:schemeClr val="tx1"/>
          </a:solidFill>
          <a:latin typeface="+mn-lt"/>
          <a:ea typeface="+mn-ea"/>
          <a:cs typeface="+mn-cs"/>
        </a:defRPr>
      </a:lvl5pPr>
      <a:lvl6pPr marL="478277" indent="-43480" algn="l" defTabSz="173919" rtl="0" eaLnBrk="1" latinLnBrk="0" hangingPunct="1">
        <a:lnSpc>
          <a:spcPct val="90000"/>
        </a:lnSpc>
        <a:spcBef>
          <a:spcPts val="95"/>
        </a:spcBef>
        <a:buFont typeface="Arial" panose="020B0604020202020204" pitchFamily="34" charset="0"/>
        <a:buChar char="•"/>
        <a:defRPr sz="300" kern="1200">
          <a:solidFill>
            <a:schemeClr val="tx1"/>
          </a:solidFill>
          <a:latin typeface="+mn-lt"/>
          <a:ea typeface="+mn-ea"/>
          <a:cs typeface="+mn-cs"/>
        </a:defRPr>
      </a:lvl6pPr>
      <a:lvl7pPr marL="565236" indent="-43480" algn="l" defTabSz="173919" rtl="0" eaLnBrk="1" latinLnBrk="0" hangingPunct="1">
        <a:lnSpc>
          <a:spcPct val="90000"/>
        </a:lnSpc>
        <a:spcBef>
          <a:spcPts val="95"/>
        </a:spcBef>
        <a:buFont typeface="Arial" panose="020B0604020202020204" pitchFamily="34" charset="0"/>
        <a:buChar char="•"/>
        <a:defRPr sz="300" kern="1200">
          <a:solidFill>
            <a:schemeClr val="tx1"/>
          </a:solidFill>
          <a:latin typeface="+mn-lt"/>
          <a:ea typeface="+mn-ea"/>
          <a:cs typeface="+mn-cs"/>
        </a:defRPr>
      </a:lvl7pPr>
      <a:lvl8pPr marL="652196" indent="-43480" algn="l" defTabSz="173919" rtl="0" eaLnBrk="1" latinLnBrk="0" hangingPunct="1">
        <a:lnSpc>
          <a:spcPct val="90000"/>
        </a:lnSpc>
        <a:spcBef>
          <a:spcPts val="95"/>
        </a:spcBef>
        <a:buFont typeface="Arial" panose="020B0604020202020204" pitchFamily="34" charset="0"/>
        <a:buChar char="•"/>
        <a:defRPr sz="300" kern="1200">
          <a:solidFill>
            <a:schemeClr val="tx1"/>
          </a:solidFill>
          <a:latin typeface="+mn-lt"/>
          <a:ea typeface="+mn-ea"/>
          <a:cs typeface="+mn-cs"/>
        </a:defRPr>
      </a:lvl8pPr>
      <a:lvl9pPr marL="739155" indent="-43480" algn="l" defTabSz="173919" rtl="0" eaLnBrk="1" latinLnBrk="0" hangingPunct="1">
        <a:lnSpc>
          <a:spcPct val="90000"/>
        </a:lnSpc>
        <a:spcBef>
          <a:spcPts val="95"/>
        </a:spcBef>
        <a:buFont typeface="Arial" panose="020B0604020202020204" pitchFamily="34" charset="0"/>
        <a:buChar char="•"/>
        <a:defRPr sz="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3919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1pPr>
      <a:lvl2pPr marL="86959" algn="l" defTabSz="173919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2pPr>
      <a:lvl3pPr marL="173919" algn="l" defTabSz="173919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3pPr>
      <a:lvl4pPr marL="260878" algn="l" defTabSz="173919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4pPr>
      <a:lvl5pPr marL="347838" algn="l" defTabSz="173919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5pPr>
      <a:lvl6pPr marL="434797" algn="l" defTabSz="173919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6pPr>
      <a:lvl7pPr marL="521757" algn="l" defTabSz="173919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7pPr>
      <a:lvl8pPr marL="608716" algn="l" defTabSz="173919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8pPr>
      <a:lvl9pPr marL="695676" algn="l" defTabSz="173919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rq.gov/health-literacy/improve/precautions/tool4c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hyperlink" Target="https://www.ahrq.gov/health-literacy/improve/precautions/tool4d.html" TargetMode="External"/><Relationship Id="rId4" Type="http://schemas.openxmlformats.org/officeDocument/2006/relationships/hyperlink" Target="https://www.ahrq.gov/health-literacy/improve/precautions/tool4b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rive.google.com/file/d/18KMK21uIymK--YMPdrYLr2cpOqaS8O1T/view?usp=sharing" TargetMode="Externa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ahrq.gov/health-literacy/improve/precautions/tool4d.html" TargetMode="External"/><Relationship Id="rId5" Type="http://schemas.openxmlformats.org/officeDocument/2006/relationships/hyperlink" Target="https://www.ahrq.gov/health-literacy/improve/precautions/tool4b.html" TargetMode="External"/><Relationship Id="rId4" Type="http://schemas.openxmlformats.org/officeDocument/2006/relationships/hyperlink" Target="https://www.ahrq.gov/health-literacy/improve/precautions/tool4c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play.kahoot.it/v2/?quizId=5faafc12-ada2-40bc-91ee-a00dc7633fe4" TargetMode="Externa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www.ahrq.gov/health-literacy/improve/precautions/appx.html" TargetMode="External"/><Relationship Id="rId7" Type="http://schemas.openxmlformats.org/officeDocument/2006/relationships/hyperlink" Target="https://medlineplus.gov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hrq.gov/health-literacy/improve/precautions/tool4d.html" TargetMode="External"/><Relationship Id="rId5" Type="http://schemas.openxmlformats.org/officeDocument/2006/relationships/hyperlink" Target="https://www.ahrq.gov/health-literacy/improve/precautions/tool4b.html" TargetMode="External"/><Relationship Id="rId4" Type="http://schemas.openxmlformats.org/officeDocument/2006/relationships/hyperlink" Target="https://www.ahrq.gov/health-literacy/improve/precautions/tool4c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rive.google.com/file/d/1sbYuAmJdDvMySOcjns0B7hRFHzqPd46s/view?usp=sharing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8531B0F-BB58-5746-91BE-7B0072523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5" r="-1" b="-1"/>
          <a:stretch/>
        </p:blipFill>
        <p:spPr>
          <a:xfrm>
            <a:off x="-1061" y="-17411"/>
            <a:ext cx="12183128" cy="4552003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E988BDCF-1C0C-3442-8D84-CC99E2BA974E}"/>
              </a:ext>
            </a:extLst>
          </p:cNvPr>
          <p:cNvSpPr txBox="1">
            <a:spLocks/>
          </p:cNvSpPr>
          <p:nvPr/>
        </p:nvSpPr>
        <p:spPr>
          <a:xfrm>
            <a:off x="988744" y="4697244"/>
            <a:ext cx="9871983" cy="1278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Innovate to Communicate  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Health Literacy Workforce Training</a:t>
            </a:r>
          </a:p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Helvetica" pitchFamily="2" charset="0"/>
              </a:rPr>
              <a:t>Carol J. Howe, PhD, RN, CDCES, FAAN</a:t>
            </a:r>
          </a:p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Helvetica" pitchFamily="2" charset="0"/>
              </a:rPr>
              <a:t>Teresa Wagner, DrPH, MS, CPH, RDN/LD, CHWI</a:t>
            </a:r>
          </a:p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Helvetica" pitchFamily="2" charset="0"/>
              </a:rPr>
              <a:t>Tracine Adame, BSN, RN</a:t>
            </a:r>
          </a:p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Helvetica" pitchFamily="2" charset="0"/>
              </a:rPr>
              <a:t>Ashley Franklin, PhD, RN, CNE, CHSE</a:t>
            </a:r>
          </a:p>
        </p:txBody>
      </p:sp>
    </p:spTree>
    <p:extLst>
      <p:ext uri="{BB962C8B-B14F-4D97-AF65-F5344CB8AC3E}">
        <p14:creationId xmlns:p14="http://schemas.microsoft.com/office/powerpoint/2010/main" val="14536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D72C4-7514-B34D-8650-682FB73E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47712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Adult Medicine Review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FF374-2899-904A-BA51-12EB019AE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899249"/>
            <a:ext cx="9386154" cy="502522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Patient Case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68 year old with diabetes, hypertension, and high cholesterol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New Rx </a:t>
            </a:r>
            <a:r>
              <a:rPr lang="en-US" sz="2400" dirty="0" err="1"/>
              <a:t>Lomitapide</a:t>
            </a:r>
            <a:r>
              <a:rPr lang="en-US" sz="2400" dirty="0"/>
              <a:t> (</a:t>
            </a:r>
            <a:r>
              <a:rPr lang="en-US" sz="2400" dirty="0" err="1"/>
              <a:t>Juxtapid</a:t>
            </a:r>
            <a:r>
              <a:rPr lang="en-US" sz="2400" dirty="0"/>
              <a:t>) started 2 weeks ago for cholesterol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Provider tasks</a:t>
            </a:r>
          </a:p>
          <a:p>
            <a:r>
              <a:rPr lang="en-US" sz="2400" dirty="0"/>
              <a:t>Organize a medicine review, chunk meds from this list</a:t>
            </a:r>
          </a:p>
          <a:p>
            <a:r>
              <a:rPr lang="en-US" sz="2400" dirty="0"/>
              <a:t>Emphasize 1 to 3 key points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Observer role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Communication Observation Form 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https://www.ahrq.gov/health-literacy/improve/precautions/tool4c.html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/>
              <a:t>Communication Self-Assessment </a:t>
            </a: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https://www.ahrq.gov/health-literacy/improve/precautions/tool4b.html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/>
              <a:t>Patient Feedback Form </a:t>
            </a:r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https://www.ahrq.gov/health-literacy/improve/precautions/tool4d.html</a:t>
            </a:r>
            <a:endParaRPr lang="en-US" sz="2400" dirty="0"/>
          </a:p>
          <a:p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108C6-0103-5841-8B30-ABF44C9110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r="232" b="-11"/>
          <a:stretch/>
        </p:blipFill>
        <p:spPr>
          <a:xfrm>
            <a:off x="9430349" y="896112"/>
            <a:ext cx="2436774" cy="25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4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06117-F038-034B-A59A-3BE4BA44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600" b="1" dirty="0">
                <a:solidFill>
                  <a:srgbClr val="FFFFFF"/>
                </a:solidFill>
                <a:latin typeface="Helvetica" pitchFamily="2" charset="0"/>
              </a:rPr>
              <a:t>Teach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1E838-83C7-C74A-80B0-3CD4CC431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0" y="649480"/>
            <a:ext cx="7932499" cy="5546047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Helvetica" pitchFamily="2" charset="0"/>
              </a:rPr>
              <a:t>This is not a test of patient knowledge</a:t>
            </a:r>
          </a:p>
          <a:p>
            <a:r>
              <a:rPr lang="en-US" sz="2400" dirty="0">
                <a:latin typeface="Helvetica" pitchFamily="2" charset="0"/>
              </a:rPr>
              <a:t>This is a test on how well you explained</a:t>
            </a:r>
          </a:p>
          <a:p>
            <a:r>
              <a:rPr lang="en-US" sz="2400" dirty="0">
                <a:latin typeface="Helvetica" pitchFamily="2" charset="0"/>
              </a:rPr>
              <a:t>Find a way that you like to ask for a teach back</a:t>
            </a:r>
          </a:p>
          <a:p>
            <a:pPr lvl="1"/>
            <a:r>
              <a:rPr lang="en-US" sz="2000" dirty="0">
                <a:latin typeface="Helvetica" pitchFamily="2" charset="0"/>
              </a:rPr>
              <a:t>We covered a lot today, I want to make sure I was clear. Can you tell me in your own words, what you are going to do to ….</a:t>
            </a:r>
          </a:p>
          <a:p>
            <a:r>
              <a:rPr lang="en-US" sz="2400" dirty="0">
                <a:latin typeface="Helvetica" pitchFamily="2" charset="0"/>
              </a:rPr>
              <a:t>Chunk and check</a:t>
            </a:r>
          </a:p>
          <a:p>
            <a:r>
              <a:rPr lang="en-US" sz="2400" dirty="0">
                <a:latin typeface="Helvetica" pitchFamily="2" charset="0"/>
              </a:rPr>
              <a:t>Clarify and check again (if discover misunderstanding)</a:t>
            </a:r>
          </a:p>
          <a:p>
            <a:r>
              <a:rPr lang="en-US" sz="2400" dirty="0">
                <a:latin typeface="Helvetica" pitchFamily="2" charset="0"/>
              </a:rPr>
              <a:t>Try it with one patient and scale up </a:t>
            </a:r>
          </a:p>
          <a:p>
            <a:endParaRPr lang="en-US" sz="24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24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24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Helvetica" pitchFamily="2" charset="0"/>
              </a:rPr>
              <a:t>https://</a:t>
            </a:r>
            <a:r>
              <a:rPr lang="en-US" sz="1600" dirty="0" err="1">
                <a:latin typeface="Helvetica" pitchFamily="2" charset="0"/>
              </a:rPr>
              <a:t>www.ahrq.gov</a:t>
            </a:r>
            <a:r>
              <a:rPr lang="en-US" sz="1600" dirty="0">
                <a:latin typeface="Helvetica" pitchFamily="2" charset="0"/>
              </a:rPr>
              <a:t>/health-literacy/improve/precautions/tool5.html</a:t>
            </a:r>
          </a:p>
        </p:txBody>
      </p:sp>
    </p:spTree>
    <p:extLst>
      <p:ext uri="{BB962C8B-B14F-4D97-AF65-F5344CB8AC3E}">
        <p14:creationId xmlns:p14="http://schemas.microsoft.com/office/powerpoint/2010/main" val="655143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BF3F-D03D-3045-B954-0579CDD7D5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7577" y="3179298"/>
            <a:ext cx="2771549" cy="73468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</a:t>
            </a:r>
            <a:r>
              <a:rPr lang="en-US" sz="6000" dirty="0"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</a:t>
            </a:r>
            <a:r>
              <a:rPr lang="en-US" sz="6000" dirty="0"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3600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1DAE3-DA10-3D48-97EE-058FD0BAE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96C0C-6495-9847-89CB-AE459A8FE067}"/>
              </a:ext>
            </a:extLst>
          </p:cNvPr>
          <p:cNvSpPr txBox="1"/>
          <p:nvPr/>
        </p:nvSpPr>
        <p:spPr>
          <a:xfrm>
            <a:off x="337625" y="1181686"/>
            <a:ext cx="3010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Innovate</a:t>
            </a:r>
            <a:r>
              <a:rPr lang="en-US" dirty="0"/>
              <a:t> </a:t>
            </a:r>
            <a:r>
              <a:rPr lang="en-US" sz="3600" dirty="0"/>
              <a:t>to Communicate</a:t>
            </a:r>
          </a:p>
        </p:txBody>
      </p:sp>
    </p:spTree>
    <p:extLst>
      <p:ext uri="{BB962C8B-B14F-4D97-AF65-F5344CB8AC3E}">
        <p14:creationId xmlns:p14="http://schemas.microsoft.com/office/powerpoint/2010/main" val="94060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D72C4-7514-B34D-8650-682FB73E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653" y="596352"/>
            <a:ext cx="11018520" cy="143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600" b="1" dirty="0">
                <a:latin typeface="Helvetica" pitchFamily="2" charset="0"/>
              </a:rPr>
            </a:br>
            <a:r>
              <a:rPr lang="en-US" sz="4000" b="1" dirty="0">
                <a:latin typeface="Helvetica" pitchFamily="2" charset="0"/>
              </a:rPr>
              <a:t>Pediatric Teach Back Scenario</a:t>
            </a:r>
            <a:br>
              <a:rPr lang="en-US" sz="3600" b="1" dirty="0">
                <a:latin typeface="Helvetica" pitchFamily="2" charset="0"/>
              </a:rPr>
            </a:br>
            <a:endParaRPr lang="en-US" sz="3600" b="1" dirty="0">
              <a:latin typeface="Helvetica" pitchFamily="2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CC8EC-16DE-2746-A039-18D82FA38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92" y="1087063"/>
            <a:ext cx="2674369" cy="267436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398D39-3B25-E640-91A1-555CD2FC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05" y="1535950"/>
            <a:ext cx="11016775" cy="53220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200" b="1" dirty="0">
                <a:latin typeface="Helvetica" pitchFamily="2" charset="0"/>
              </a:rPr>
              <a:t>Patient Case</a:t>
            </a:r>
          </a:p>
          <a:p>
            <a:r>
              <a:rPr lang="en-US" sz="2200" dirty="0">
                <a:latin typeface="Helvetica" pitchFamily="2" charset="0"/>
              </a:rPr>
              <a:t>Parent of 9 year old boy post-op tonsillectomy/adenoidectomy</a:t>
            </a:r>
          </a:p>
          <a:p>
            <a:r>
              <a:rPr lang="en-US" sz="2200" dirty="0">
                <a:latin typeface="Helvetica" pitchFamily="2" charset="0"/>
              </a:rPr>
              <a:t>Discharge to home </a:t>
            </a:r>
          </a:p>
          <a:p>
            <a:r>
              <a:rPr lang="en-US" sz="2200" dirty="0">
                <a:latin typeface="Helvetica" pitchFamily="2" charset="0"/>
              </a:rPr>
              <a:t>Pain management a concern</a:t>
            </a:r>
          </a:p>
          <a:p>
            <a:pPr marL="0" indent="0">
              <a:buNone/>
            </a:pPr>
            <a:r>
              <a:rPr lang="en-US" sz="2200" b="1" dirty="0">
                <a:latin typeface="Helvetica" pitchFamily="2" charset="0"/>
              </a:rPr>
              <a:t>Provider Tasks</a:t>
            </a:r>
          </a:p>
          <a:p>
            <a:r>
              <a:rPr lang="en-US" sz="2200" dirty="0">
                <a:latin typeface="Helvetica" pitchFamily="2" charset="0"/>
              </a:rPr>
              <a:t>Take a few minutes to plan your teaching.</a:t>
            </a:r>
          </a:p>
          <a:p>
            <a:r>
              <a:rPr lang="en-US" sz="2200" dirty="0">
                <a:latin typeface="Helvetica" pitchFamily="2" charset="0"/>
              </a:rPr>
              <a:t>Make only 1-3 points before checking for comprehension</a:t>
            </a:r>
          </a:p>
          <a:p>
            <a:r>
              <a:rPr lang="en-US" sz="2200" dirty="0">
                <a:latin typeface="Helvetica" pitchFamily="2" charset="0"/>
              </a:rPr>
              <a:t>Do a teach back to make sure you were clear.</a:t>
            </a:r>
          </a:p>
          <a:p>
            <a:pPr marL="0" indent="0">
              <a:buNone/>
            </a:pPr>
            <a:r>
              <a:rPr lang="en-US" sz="2200" b="1" dirty="0">
                <a:latin typeface="Helvetica" pitchFamily="2" charset="0"/>
              </a:rPr>
              <a:t>Observer Role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Helvetica" pitchFamily="2" charset="0"/>
              </a:rPr>
              <a:t>Communication Observation Form </a:t>
            </a:r>
            <a:r>
              <a:rPr lang="en-US" sz="2200" dirty="0"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https://www.ahrq.gov/health-literacy/improve/precautions/tool4c.html</a:t>
            </a:r>
            <a:endParaRPr lang="en-US" sz="2200" dirty="0"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latin typeface="Helvetica" pitchFamily="2" charset="0"/>
              </a:rPr>
              <a:t>Communication Self-Assessment </a:t>
            </a:r>
            <a:r>
              <a:rPr lang="en-US" sz="2200" dirty="0"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https://www.ahrq.gov/health-literacy/improve/precautions/tool4b.html</a:t>
            </a:r>
            <a:endParaRPr lang="en-US" sz="2200" dirty="0"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latin typeface="Helvetica" pitchFamily="2" charset="0"/>
              </a:rPr>
              <a:t>Patient Feedback Form </a:t>
            </a:r>
            <a:r>
              <a:rPr lang="en-US" sz="2200" dirty="0">
                <a:latin typeface="Helvetica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https://www.ahrq.gov/health-literacy/improve/precautions/tool4d.html</a:t>
            </a:r>
            <a:endParaRPr lang="en-US" sz="2200" dirty="0"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74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002212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580219"/>
            <a:ext cx="4383459" cy="5287256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946" y="0"/>
            <a:ext cx="4185112" cy="3170097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B2718-0EA2-A946-8572-E48868D5C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95" y="691705"/>
            <a:ext cx="2754249" cy="11406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282FB5-04E6-5645-8A29-F89293087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81" y="2839031"/>
            <a:ext cx="3163437" cy="3163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1984F-89F5-4546-AC5E-FB1C2747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73" y="5409202"/>
            <a:ext cx="5946579" cy="151418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sz="3600" b="1" dirty="0">
                <a:solidFill>
                  <a:srgbClr val="000000"/>
                </a:solidFill>
                <a:latin typeface="Helvetica" pitchFamily="2" charset="0"/>
              </a:rPr>
            </a:br>
            <a:r>
              <a:rPr lang="en-US" sz="3600" b="1" dirty="0">
                <a:solidFill>
                  <a:srgbClr val="000000"/>
                </a:solidFill>
                <a:latin typeface="Helvetica" pitchFamily="2" charset="0"/>
              </a:rPr>
              <a:t>(Please download the App!)</a:t>
            </a:r>
            <a:br>
              <a:rPr lang="en-US" sz="3400" dirty="0">
                <a:solidFill>
                  <a:srgbClr val="000000"/>
                </a:solidFill>
              </a:rPr>
            </a:b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98174-4C2E-474D-8FD2-3F31FF51F3D4}"/>
              </a:ext>
            </a:extLst>
          </p:cNvPr>
          <p:cNvSpPr txBox="1"/>
          <p:nvPr/>
        </p:nvSpPr>
        <p:spPr>
          <a:xfrm>
            <a:off x="7808542" y="4044325"/>
            <a:ext cx="401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elvetica" pitchFamily="2" charset="0"/>
                <a:hlinkClick r:id="rId5"/>
              </a:rPr>
              <a:t>Let's play!  Kahoot!</a:t>
            </a:r>
            <a:endParaRPr lang="en-US" sz="4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91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Innovate to Communicate: Implement</a:t>
            </a:r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27FF06-ECF1-BC4B-8D55-87C706436CB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24165" y="2610670"/>
            <a:ext cx="2375684" cy="220097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779824-A6C9-4F4F-8CAF-ADB91E242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874" y="3711157"/>
            <a:ext cx="5690043" cy="227732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Helvetica" pitchFamily="2" charset="0"/>
              </a:rPr>
              <a:t>Participants identify one immediate practice change 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Helvetica" pitchFamily="2" charset="0"/>
              </a:rPr>
              <a:t>Question and answer time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Helvetica" pitchFamily="2" charset="0"/>
              </a:rPr>
              <a:t>Complete workshop evaluations</a:t>
            </a:r>
          </a:p>
          <a:p>
            <a:pPr marL="457200" lvl="1" indent="0">
              <a:buNone/>
            </a:pPr>
            <a:endParaRPr lang="en-US" sz="2000" b="1" dirty="0">
              <a:latin typeface="Helvetica" pitchFamily="2" charset="0"/>
            </a:endParaRPr>
          </a:p>
          <a:p>
            <a:pPr marL="457200" lvl="1" indent="0">
              <a:buNone/>
            </a:pPr>
            <a:endParaRPr lang="en-US" sz="2000" dirty="0">
              <a:latin typeface="Helvetica" pitchFamily="2" charset="0"/>
            </a:endParaRPr>
          </a:p>
          <a:p>
            <a:pPr lvl="1"/>
            <a:endParaRPr lang="en-US" sz="2000" dirty="0">
              <a:latin typeface="Helvetica" pitchFamily="2" charset="0"/>
            </a:endParaRPr>
          </a:p>
          <a:p>
            <a:pPr lvl="1"/>
            <a:endParaRPr lang="en-US" sz="2000" dirty="0">
              <a:latin typeface="Helvetica" pitchFamily="2" charset="0"/>
            </a:endParaRPr>
          </a:p>
          <a:p>
            <a:pPr lvl="1"/>
            <a:endParaRPr lang="en-US" sz="20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CFD02-080F-804E-8B73-A44443806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" r="1" b="33540"/>
          <a:stretch/>
        </p:blipFill>
        <p:spPr>
          <a:xfrm>
            <a:off x="5087821" y="1119364"/>
            <a:ext cx="2064756" cy="1856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F985FD-DEA4-9947-8D7F-C2C0D4302362}"/>
              </a:ext>
            </a:extLst>
          </p:cNvPr>
          <p:cNvSpPr txBox="1"/>
          <p:nvPr/>
        </p:nvSpPr>
        <p:spPr>
          <a:xfrm>
            <a:off x="7679878" y="830468"/>
            <a:ext cx="3453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Participant Evaluation</a:t>
            </a:r>
          </a:p>
        </p:txBody>
      </p:sp>
    </p:spTree>
    <p:extLst>
      <p:ext uri="{BB962C8B-B14F-4D97-AF65-F5344CB8AC3E}">
        <p14:creationId xmlns:p14="http://schemas.microsoft.com/office/powerpoint/2010/main" val="2409718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943" y="775849"/>
            <a:ext cx="4467792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kern="1200" dirty="0">
                <a:latin typeface="Helvetica" pitchFamily="2" charset="0"/>
              </a:rPr>
              <a:t>Innovate to Communicate: </a:t>
            </a:r>
            <a:r>
              <a:rPr lang="en-US" sz="3600" b="1" dirty="0">
                <a:solidFill>
                  <a:srgbClr val="FFFFFF"/>
                </a:solidFill>
                <a:latin typeface="Helvetica" pitchFamily="2" charset="0"/>
              </a:rPr>
              <a:t>Trainer Evaluation</a:t>
            </a:r>
            <a:br>
              <a:rPr lang="en-US" sz="4000" dirty="0">
                <a:solidFill>
                  <a:srgbClr val="FFFFFF"/>
                </a:solidFill>
                <a:latin typeface="Helvetica" pitchFamily="2" charset="0"/>
              </a:rPr>
            </a:br>
            <a:endParaRPr lang="en-US" sz="4000" b="1" kern="1200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368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CD117-F4EC-954F-A6B8-63897CDB64F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33889" y="1811650"/>
            <a:ext cx="3225338" cy="324196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150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8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0">
            <a:extLst>
              <a:ext uri="{FF2B5EF4-FFF2-40B4-BE49-F238E27FC236}">
                <a16:creationId xmlns:a16="http://schemas.microsoft.com/office/drawing/2014/main" id="{F2CE0DD9-453C-4104-A155-9F76DC9C3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1C13C2-7DFA-4B42-9C8A-B898F949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01" y="1429905"/>
            <a:ext cx="3418522" cy="1248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93DF54-6834-3845-B335-99067B387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1" y="4958730"/>
            <a:ext cx="3419856" cy="367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4223A-0E37-6249-B98B-4BD06922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2801" y="3101236"/>
            <a:ext cx="3418522" cy="89736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D4DDBF-257C-4116-AECA-9F2940B66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7075" y="891540"/>
            <a:ext cx="7024926" cy="5071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735" y="219051"/>
            <a:ext cx="5838221" cy="13449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Collaborative Partners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597769-FCA4-C64A-A6A9-00EB7074AF86}"/>
              </a:ext>
            </a:extLst>
          </p:cNvPr>
          <p:cNvSpPr/>
          <p:nvPr/>
        </p:nvSpPr>
        <p:spPr>
          <a:xfrm>
            <a:off x="5690383" y="4403532"/>
            <a:ext cx="6329821" cy="3400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/>
              <a:t>This project was supported by the National Network of the Libraries of Medicine under Award Number 1UG4LM012345-01.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/>
              <a:t>The content is solely the responsibility of the authors and does not necessarily represent the official views of the National Institutes of Medicine.</a:t>
            </a:r>
            <a:endParaRPr kumimoji="0" lang="en-US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3397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202" y="309383"/>
            <a:ext cx="8827286" cy="134669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Innovate to Communicate: Resources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64FA8EC-281F-4A47-AF2E-9F85F2AA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03469E-9BF3-9841-BA10-AA7EFA9FF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171" y="1012115"/>
            <a:ext cx="6068291" cy="533900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latin typeface="Helvetica" pitchFamily="2" charset="0"/>
              </a:rPr>
              <a:t>Review Agency for Healthcare Research and Quality Health Literacy Universal Precautions Toolkit </a:t>
            </a:r>
            <a:r>
              <a:rPr lang="en-US" sz="2200" dirty="0"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https://www.ahrq.gov/health-literacy/improve/precautions/appx.html</a:t>
            </a:r>
            <a:r>
              <a:rPr lang="en-US" sz="2200" dirty="0">
                <a:latin typeface="Helvetica" pitchFamily="2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Helvetica" pitchFamily="2" charset="0"/>
              </a:rPr>
              <a:t>Provide AHRQ resources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latin typeface="Helvetica" pitchFamily="2" charset="0"/>
              </a:rPr>
              <a:t>Communication Observation Form </a:t>
            </a:r>
            <a:r>
              <a:rPr lang="en-US" sz="2200" dirty="0"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https://www.ahrq.gov/health-literacy/improve/precautions/tool4c.html</a:t>
            </a:r>
            <a:endParaRPr lang="en-US" sz="2200" dirty="0">
              <a:latin typeface="Helvetica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>
                <a:latin typeface="Helvetica" pitchFamily="2" charset="0"/>
              </a:rPr>
              <a:t>Communication Self-Assessment </a:t>
            </a:r>
            <a:r>
              <a:rPr lang="en-US" sz="2200" dirty="0"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https://www.ahrq.gov/health-literacy/improve/precautions/tool4b.html</a:t>
            </a:r>
            <a:endParaRPr lang="en-US" sz="2200" dirty="0">
              <a:latin typeface="Helvetica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>
                <a:latin typeface="Helvetica" pitchFamily="2" charset="0"/>
              </a:rPr>
              <a:t>Patient Feedback Form </a:t>
            </a:r>
            <a:r>
              <a:rPr lang="en-US" sz="2200" dirty="0">
                <a:latin typeface="Helvetica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https://www.ahrq.gov/health-literacy/improve/precautions/tool4d.html</a:t>
            </a:r>
            <a:endParaRPr lang="en-US" sz="2200" dirty="0"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latin typeface="Helvetica" pitchFamily="2" charset="0"/>
              </a:rPr>
              <a:t>Review MedlinePlus  </a:t>
            </a:r>
            <a:r>
              <a:rPr lang="en-US" sz="2200" dirty="0">
                <a:latin typeface="Helvetica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https://medlineplus.gov/</a:t>
            </a:r>
            <a:endParaRPr lang="en-US" sz="22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098FA9-903C-634E-953F-4F55F6949E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r="1" b="1"/>
          <a:stretch/>
        </p:blipFill>
        <p:spPr>
          <a:xfrm>
            <a:off x="7091462" y="1158918"/>
            <a:ext cx="5100537" cy="4803731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C9B1E0-4C3E-0F40-A589-98DB9283A499}"/>
              </a:ext>
            </a:extLst>
          </p:cNvPr>
          <p:cNvSpPr txBox="1"/>
          <p:nvPr/>
        </p:nvSpPr>
        <p:spPr>
          <a:xfrm>
            <a:off x="1340377" y="6315026"/>
            <a:ext cx="951093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Helvetica" pitchFamily="2" charset="0"/>
              </a:rPr>
              <a:t>Discuss opportunities to incorporate tools in your organization!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72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1BA95B-A95A-5C42-B6FF-C3B72F69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72" y="940067"/>
            <a:ext cx="1030652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Innovate to Communicate </a:t>
            </a: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Workshop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912C-FBBB-1448-A536-EC45B2ED6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271" y="2578925"/>
            <a:ext cx="8934521" cy="418898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arenR"/>
            </a:pPr>
            <a:r>
              <a:rPr lang="en-US" sz="2400" dirty="0">
                <a:latin typeface="Helvetica" pitchFamily="2" charset="0"/>
              </a:rPr>
              <a:t>Communicate using evidence based health literacy practices e.g. plain language, chunking information, teach back.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arenR"/>
            </a:pPr>
            <a:r>
              <a:rPr lang="en-US" sz="2400" dirty="0">
                <a:latin typeface="Helvetica" pitchFamily="2" charset="0"/>
              </a:rPr>
              <a:t>Focus attention on ways to integrate health literacy into structures, processes, and quality measures.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arenR"/>
            </a:pPr>
            <a:r>
              <a:rPr lang="en-US" sz="2400" dirty="0">
                <a:latin typeface="Helvetica" pitchFamily="2" charset="0"/>
              </a:rPr>
              <a:t>Effectively use health literacy resources to promote a health literate organization. </a:t>
            </a:r>
          </a:p>
          <a:p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CF35B-A36D-0344-BDEC-CA3F17498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6" b="-3"/>
          <a:stretch/>
        </p:blipFill>
        <p:spPr>
          <a:xfrm>
            <a:off x="6927464" y="-178838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77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069DB5-41CA-6646-B530-FA3E6866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08" y="606637"/>
            <a:ext cx="5751576" cy="1346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Helvetica" pitchFamily="2" charset="0"/>
              </a:rPr>
              <a:t>Why Health Literacy Training?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64FA8EC-281F-4A47-AF2E-9F85F2AA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A0C6C8-B8DE-7741-A852-474A89330F03}"/>
              </a:ext>
            </a:extLst>
          </p:cNvPr>
          <p:cNvSpPr txBox="1">
            <a:spLocks/>
          </p:cNvSpPr>
          <p:nvPr/>
        </p:nvSpPr>
        <p:spPr>
          <a:xfrm>
            <a:off x="1197864" y="2102959"/>
            <a:ext cx="4878978" cy="409085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Helvetica" pitchFamily="2" charset="0"/>
              </a:rPr>
              <a:t>1 in 3 patients has low health literacy</a:t>
            </a:r>
          </a:p>
          <a:p>
            <a:r>
              <a:rPr lang="en-US" sz="2000" dirty="0">
                <a:latin typeface="Helvetica" pitchFamily="2" charset="0"/>
              </a:rPr>
              <a:t>Increased and longer hospitalizations</a:t>
            </a:r>
          </a:p>
          <a:p>
            <a:r>
              <a:rPr lang="en-US" sz="2000" dirty="0">
                <a:latin typeface="Helvetica" pitchFamily="2" charset="0"/>
              </a:rPr>
              <a:t>Difficulty managing chronic conditions</a:t>
            </a:r>
          </a:p>
          <a:p>
            <a:r>
              <a:rPr lang="en-US" sz="2000" dirty="0">
                <a:latin typeface="Helvetica" pitchFamily="2" charset="0"/>
              </a:rPr>
              <a:t>Medication error prevalence</a:t>
            </a:r>
          </a:p>
          <a:p>
            <a:r>
              <a:rPr lang="en-US" sz="2000" dirty="0">
                <a:latin typeface="Helvetica" pitchFamily="2" charset="0"/>
              </a:rPr>
              <a:t>Increased mortality</a:t>
            </a:r>
          </a:p>
          <a:p>
            <a:r>
              <a:rPr lang="en-US" sz="2000" dirty="0">
                <a:latin typeface="Helvetica" pitchFamily="2" charset="0"/>
              </a:rPr>
              <a:t>Avoidable readmissions</a:t>
            </a:r>
          </a:p>
          <a:p>
            <a:r>
              <a:rPr lang="en-US" sz="2000" dirty="0">
                <a:latin typeface="Helvetica" pitchFamily="2" charset="0"/>
              </a:rPr>
              <a:t>Emergency Room increased utilization</a:t>
            </a:r>
          </a:p>
          <a:p>
            <a:r>
              <a:rPr lang="en-US" sz="2000" dirty="0">
                <a:latin typeface="Helvetica" pitchFamily="2" charset="0"/>
              </a:rPr>
              <a:t>$215 billion annually (</a:t>
            </a:r>
            <a:r>
              <a:rPr lang="en-US" sz="2000" dirty="0" err="1">
                <a:latin typeface="Helvetica" pitchFamily="2" charset="0"/>
              </a:rPr>
              <a:t>Rasu</a:t>
            </a:r>
            <a:r>
              <a:rPr lang="en-US" sz="2000" dirty="0">
                <a:latin typeface="Helvetica" pitchFamily="2" charset="0"/>
              </a:rPr>
              <a:t>, 2015)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75623-F909-AF4E-AFB5-80660C036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065"/>
          <a:stretch/>
        </p:blipFill>
        <p:spPr>
          <a:xfrm>
            <a:off x="6552330" y="891540"/>
            <a:ext cx="563967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08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838B0-547A-3649-8A94-19C3AAEB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r="23007" b="120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3" name="Rectangle 3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55016-35F1-594C-AB47-EAAD2204A451}"/>
              </a:ext>
            </a:extLst>
          </p:cNvPr>
          <p:cNvSpPr/>
          <p:nvPr/>
        </p:nvSpPr>
        <p:spPr>
          <a:xfrm>
            <a:off x="371093" y="1161288"/>
            <a:ext cx="602970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Healthy People 2030: 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Health Literacy Definitions</a:t>
            </a:r>
            <a:endParaRPr kumimoji="0" lang="en-US" sz="3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E1B976-F6A9-334B-A899-C6A9B28052D4}"/>
              </a:ext>
            </a:extLst>
          </p:cNvPr>
          <p:cNvSpPr/>
          <p:nvPr/>
        </p:nvSpPr>
        <p:spPr>
          <a:xfrm>
            <a:off x="371094" y="2718054"/>
            <a:ext cx="676122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Personal health literacy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is the degree to which individuals have the ability to find, understand, and use information and services to inform health-related decisions and actions for themselves and others.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Organizational health literacy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is the degree to which organizations equitably enable individuals to find, understand, and use information and services to inform health-related decisions and actions for themselves and others.</a:t>
            </a:r>
          </a:p>
        </p:txBody>
      </p:sp>
    </p:spTree>
    <p:extLst>
      <p:ext uri="{BB962C8B-B14F-4D97-AF65-F5344CB8AC3E}">
        <p14:creationId xmlns:p14="http://schemas.microsoft.com/office/powerpoint/2010/main" val="12272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61333-A231-0645-A87F-63BA23F7158E}"/>
              </a:ext>
            </a:extLst>
          </p:cNvPr>
          <p:cNvSpPr/>
          <p:nvPr/>
        </p:nvSpPr>
        <p:spPr>
          <a:xfrm>
            <a:off x="1197864" y="891539"/>
            <a:ext cx="4898135" cy="1346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Helvetica" pitchFamily="2" charset="0"/>
                <a:ea typeface="+mj-ea"/>
                <a:cs typeface="+mj-cs"/>
              </a:rPr>
              <a:t>The New Definitions: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4FA8EC-281F-4A47-AF2E-9F85F2AA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E1B976-F6A9-334B-A899-C6A9B28052D4}"/>
              </a:ext>
            </a:extLst>
          </p:cNvPr>
          <p:cNvSpPr/>
          <p:nvPr/>
        </p:nvSpPr>
        <p:spPr>
          <a:xfrm>
            <a:off x="1178707" y="2100661"/>
            <a:ext cx="4878978" cy="3645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Emphasize people’s ability to </a:t>
            </a:r>
            <a:r>
              <a:rPr lang="en-US" sz="2400" i="1" dirty="0">
                <a:latin typeface="Helvetica" pitchFamily="2" charset="0"/>
              </a:rPr>
              <a:t>use</a:t>
            </a:r>
            <a:r>
              <a:rPr lang="en-US" sz="2400" dirty="0">
                <a:latin typeface="Helvetica" pitchFamily="2" charset="0"/>
              </a:rPr>
              <a:t> health information rather than just understand it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Focus on the ability to make “well-informed” decisions rather than “appropriate” ones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Incorporate a public health perspective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Acknowledge that organizations have a responsibility to address health literacy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C8AC1D-9B8A-DB4A-BB54-1B3753DA3B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r="12021"/>
          <a:stretch/>
        </p:blipFill>
        <p:spPr>
          <a:xfrm>
            <a:off x="6552330" y="891540"/>
            <a:ext cx="563967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8B817-88A7-E24B-AFF8-82224D9D3AC5}"/>
              </a:ext>
            </a:extLst>
          </p:cNvPr>
          <p:cNvSpPr txBox="1"/>
          <p:nvPr/>
        </p:nvSpPr>
        <p:spPr>
          <a:xfrm>
            <a:off x="2522101" y="6223248"/>
            <a:ext cx="707116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Helvetica" pitchFamily="2" charset="0"/>
              </a:rPr>
              <a:t>How does your organization meet these goals?</a:t>
            </a:r>
          </a:p>
          <a:p>
            <a:pPr>
              <a:spcAft>
                <a:spcPts val="600"/>
              </a:spcAft>
            </a:pPr>
            <a:endParaRPr lang="en-US" sz="2400" b="1" dirty="0">
              <a:latin typeface="Helvetica" pitchFamily="2" charset="0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2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57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04F59-C1DE-DF4E-88C6-9135C36CD104}"/>
              </a:ext>
            </a:extLst>
          </p:cNvPr>
          <p:cNvSpPr txBox="1"/>
          <p:nvPr/>
        </p:nvSpPr>
        <p:spPr>
          <a:xfrm>
            <a:off x="1197864" y="891539"/>
            <a:ext cx="5701700" cy="13466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Innovate to Communicate: Overview</a:t>
            </a:r>
          </a:p>
        </p:txBody>
      </p:sp>
      <p:sp>
        <p:nvSpPr>
          <p:cNvPr id="67" name="Rectangle 59">
            <a:extLst>
              <a:ext uri="{FF2B5EF4-FFF2-40B4-BE49-F238E27FC236}">
                <a16:creationId xmlns:a16="http://schemas.microsoft.com/office/drawing/2014/main" id="{E64FA8EC-281F-4A47-AF2E-9F85F2AA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229FD86-ACD1-9746-B8C5-B581973EBB84}"/>
              </a:ext>
            </a:extLst>
          </p:cNvPr>
          <p:cNvSpPr txBox="1">
            <a:spLocks/>
          </p:cNvSpPr>
          <p:nvPr/>
        </p:nvSpPr>
        <p:spPr>
          <a:xfrm>
            <a:off x="1216868" y="2277899"/>
            <a:ext cx="4878978" cy="3645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</a:rPr>
              <a:t>Training for all health care disciplines in clinical and leadership roles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</a:rPr>
              <a:t>Engaging self-learning modules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</a:rPr>
              <a:t>Exemplar videos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</a:rPr>
              <a:t>Clinician-patient role play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</a:rPr>
              <a:t>Communication observation and self-assessment check list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</a:rPr>
              <a:t>Interactive quizzes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8165235-C453-1946-9FA0-B5B593696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3" r="7061"/>
          <a:stretch/>
        </p:blipFill>
        <p:spPr>
          <a:xfrm>
            <a:off x="6899564" y="1163782"/>
            <a:ext cx="5292435" cy="4798868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93CA9B-C3C3-2B40-9621-9D39DE43261D}"/>
              </a:ext>
            </a:extLst>
          </p:cNvPr>
          <p:cNvSpPr txBox="1"/>
          <p:nvPr/>
        </p:nvSpPr>
        <p:spPr>
          <a:xfrm>
            <a:off x="6899564" y="65338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06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068B58-6F94-4AFF-A8A7-18573884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5B028C-7535-45E5-9D2C-32C50D0E0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3068B-10A7-994C-82C0-3045634E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92" y="1026359"/>
            <a:ext cx="10584872" cy="3618884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latin typeface="Helvetica" pitchFamily="2" charset="0"/>
              </a:rPr>
              <a:t>Self-learning Modules </a:t>
            </a:r>
            <a:br>
              <a:rPr lang="en-US" sz="3600" b="1" dirty="0">
                <a:latin typeface="Helvetica" pitchFamily="2" charset="0"/>
              </a:rPr>
            </a:br>
            <a:br>
              <a:rPr lang="en-US" sz="3600" b="1" dirty="0">
                <a:latin typeface="Helvetica" pitchFamily="2" charset="0"/>
              </a:rPr>
            </a:br>
            <a:r>
              <a:rPr lang="en-US" sz="3600" b="1" dirty="0">
                <a:latin typeface="Helvetica" pitchFamily="2" charset="0"/>
              </a:rPr>
              <a:t>- </a:t>
            </a:r>
            <a:r>
              <a:rPr lang="en-US" sz="3600" dirty="0">
                <a:latin typeface="Helvetica" pitchFamily="2" charset="0"/>
              </a:rPr>
              <a:t>Health Literacy 101 and CLAS Standards</a:t>
            </a:r>
            <a:br>
              <a:rPr lang="en-US" sz="3600" dirty="0">
                <a:latin typeface="Helvetica" pitchFamily="2" charset="0"/>
              </a:rPr>
            </a:br>
            <a:r>
              <a:rPr lang="en-US" sz="3600" dirty="0">
                <a:latin typeface="Helvetica" pitchFamily="2" charset="0"/>
              </a:rPr>
              <a:t>- Health Literacy for Leadership</a:t>
            </a:r>
            <a:br>
              <a:rPr lang="en-US" sz="3600" dirty="0">
                <a:latin typeface="Helvetica" pitchFamily="2" charset="0"/>
              </a:rPr>
            </a:br>
            <a:br>
              <a:rPr lang="en-US" sz="3600" b="1" dirty="0">
                <a:latin typeface="Helvetica" pitchFamily="2" charset="0"/>
              </a:rPr>
            </a:br>
            <a:endParaRPr lang="en-US" sz="3600" b="1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346AC-0EBF-0F45-A3BD-097CB9C7F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029" y="3105223"/>
            <a:ext cx="4997189" cy="2941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4052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06117-F038-034B-A59A-3BE4BA44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600" b="1" dirty="0">
                <a:solidFill>
                  <a:srgbClr val="FFFFFF"/>
                </a:solidFill>
                <a:latin typeface="Helvetica" pitchFamily="2" charset="0"/>
              </a:rPr>
              <a:t>Medicine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1E838-83C7-C74A-80B0-3CD4CC431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498" y="511388"/>
            <a:ext cx="7160068" cy="6008051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Helvetica" pitchFamily="2" charset="0"/>
              </a:rPr>
              <a:t>Identify medicines patient should bring</a:t>
            </a:r>
          </a:p>
          <a:p>
            <a:r>
              <a:rPr lang="en-US" sz="2400" dirty="0">
                <a:latin typeface="Helvetica" pitchFamily="2" charset="0"/>
              </a:rPr>
              <a:t>Remind patient to bring medicines </a:t>
            </a:r>
          </a:p>
          <a:p>
            <a:r>
              <a:rPr lang="en-US" sz="2400" dirty="0">
                <a:latin typeface="Helvetica" pitchFamily="2" charset="0"/>
              </a:rPr>
              <a:t>Set out all medicines </a:t>
            </a:r>
          </a:p>
          <a:p>
            <a:r>
              <a:rPr lang="en-US" sz="2400" dirty="0">
                <a:latin typeface="Helvetica" pitchFamily="2" charset="0"/>
              </a:rPr>
              <a:t>Perform the review</a:t>
            </a:r>
          </a:p>
          <a:p>
            <a:pPr lvl="1"/>
            <a:r>
              <a:rPr lang="en-US" sz="2000" dirty="0">
                <a:latin typeface="Helvetica" pitchFamily="2" charset="0"/>
              </a:rPr>
              <a:t>Ask the patient to pick up each medicine bottle, ask:</a:t>
            </a:r>
          </a:p>
          <a:p>
            <a:pPr lvl="2"/>
            <a:r>
              <a:rPr lang="en-US" dirty="0">
                <a:latin typeface="Helvetica" pitchFamily="2" charset="0"/>
              </a:rPr>
              <a:t>What do you take this medicine for?</a:t>
            </a:r>
          </a:p>
          <a:p>
            <a:pPr lvl="2"/>
            <a:r>
              <a:rPr lang="en-US" dirty="0">
                <a:latin typeface="Helvetica" pitchFamily="2" charset="0"/>
              </a:rPr>
              <a:t>When do you take this medicine?</a:t>
            </a:r>
          </a:p>
          <a:p>
            <a:pPr lvl="2"/>
            <a:r>
              <a:rPr lang="en-US" dirty="0">
                <a:latin typeface="Helvetica" pitchFamily="2" charset="0"/>
              </a:rPr>
              <a:t>Can you show me how much you take each time?</a:t>
            </a:r>
          </a:p>
          <a:p>
            <a:r>
              <a:rPr lang="en-US" sz="2400" dirty="0">
                <a:latin typeface="Helvetica" pitchFamily="2" charset="0"/>
              </a:rPr>
              <a:t>Clarify medicine instructions</a:t>
            </a:r>
          </a:p>
          <a:p>
            <a:pPr lvl="1"/>
            <a:r>
              <a:rPr lang="en-US" sz="2000" dirty="0">
                <a:latin typeface="Helvetica" pitchFamily="2" charset="0"/>
              </a:rPr>
              <a:t>When find a problem, try to find out why</a:t>
            </a:r>
          </a:p>
          <a:p>
            <a:pPr lvl="1"/>
            <a:r>
              <a:rPr lang="en-US" sz="2000" dirty="0">
                <a:latin typeface="Helvetica" pitchFamily="2" charset="0"/>
              </a:rPr>
              <a:t>Provide correct instructions</a:t>
            </a:r>
          </a:p>
          <a:p>
            <a:pPr lvl="1"/>
            <a:r>
              <a:rPr lang="en-US" sz="2000" dirty="0">
                <a:latin typeface="Helvetica" pitchFamily="2" charset="0"/>
              </a:rPr>
              <a:t>Use a teach back to ensure comprehension</a:t>
            </a:r>
          </a:p>
          <a:p>
            <a:pPr marL="0" indent="0">
              <a:buNone/>
            </a:pPr>
            <a:endParaRPr lang="en-US" sz="16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Helvetica" pitchFamily="2" charset="0"/>
              </a:rPr>
              <a:t>https://</a:t>
            </a:r>
            <a:r>
              <a:rPr lang="en-US" sz="1600" dirty="0" err="1">
                <a:latin typeface="Helvetica" pitchFamily="2" charset="0"/>
              </a:rPr>
              <a:t>www.ahrq.gov</a:t>
            </a:r>
            <a:r>
              <a:rPr lang="en-US" sz="1600" dirty="0">
                <a:latin typeface="Helvetica" pitchFamily="2" charset="0"/>
              </a:rPr>
              <a:t>/health-literacy/improve/precautions/tool8.html</a:t>
            </a:r>
          </a:p>
        </p:txBody>
      </p:sp>
    </p:spTree>
    <p:extLst>
      <p:ext uri="{BB962C8B-B14F-4D97-AF65-F5344CB8AC3E}">
        <p14:creationId xmlns:p14="http://schemas.microsoft.com/office/powerpoint/2010/main" val="965536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A0B9A1-10F2-9A4A-9A8E-F83D247B68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9306" y="3429000"/>
            <a:ext cx="2079993" cy="45132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Medicine Review Video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633D6-02A3-644A-9C88-133DCF242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r="8110" b="1"/>
          <a:stretch/>
        </p:blipFill>
        <p:spPr>
          <a:xfrm>
            <a:off x="4431323" y="685102"/>
            <a:ext cx="7163222" cy="4808332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4C2EE7-F2C2-1143-88F5-918746C4082A}"/>
              </a:ext>
            </a:extLst>
          </p:cNvPr>
          <p:cNvSpPr/>
          <p:nvPr/>
        </p:nvSpPr>
        <p:spPr>
          <a:xfrm>
            <a:off x="972696" y="1556210"/>
            <a:ext cx="3458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Innovate</a:t>
            </a:r>
            <a:r>
              <a:rPr lang="en-US" sz="3600" dirty="0"/>
              <a:t> to </a:t>
            </a:r>
            <a:r>
              <a:rPr lang="en-US" sz="3600" dirty="0">
                <a:latin typeface="Helvetica" pitchFamily="2" charset="0"/>
              </a:rPr>
              <a:t>Communicate</a:t>
            </a:r>
          </a:p>
        </p:txBody>
      </p:sp>
    </p:spTree>
    <p:extLst>
      <p:ext uri="{BB962C8B-B14F-4D97-AF65-F5344CB8AC3E}">
        <p14:creationId xmlns:p14="http://schemas.microsoft.com/office/powerpoint/2010/main" val="382096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BOR Template - 09.16.16" id="{EA2903A9-FE61-472C-9F4C-3C0060019213}" vid="{EC28813E-255C-469A-B259-56CC48310B3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 UNT System Template[1]</Template>
  <TotalTime>49629</TotalTime>
  <Words>1015</Words>
  <Application>Microsoft Macintosh PowerPoint</Application>
  <PresentationFormat>Widescreen</PresentationFormat>
  <Paragraphs>135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Office Theme</vt:lpstr>
      <vt:lpstr>Custom Design</vt:lpstr>
      <vt:lpstr>1_Custom Design</vt:lpstr>
      <vt:lpstr>PowerPoint Presentation</vt:lpstr>
      <vt:lpstr>Innovate to Communicate  Workshop Objectives</vt:lpstr>
      <vt:lpstr>Why Health Literacy Training?</vt:lpstr>
      <vt:lpstr>PowerPoint Presentation</vt:lpstr>
      <vt:lpstr>PowerPoint Presentation</vt:lpstr>
      <vt:lpstr>PowerPoint Presentation</vt:lpstr>
      <vt:lpstr>Self-learning Modules   - Health Literacy 101 and CLAS Standards - Health Literacy for Leadership  </vt:lpstr>
      <vt:lpstr>Medicine Review</vt:lpstr>
      <vt:lpstr>PowerPoint Presentation</vt:lpstr>
      <vt:lpstr>Adult Medicine Review</vt:lpstr>
      <vt:lpstr>Teach Back</vt:lpstr>
      <vt:lpstr>Teach Back Video</vt:lpstr>
      <vt:lpstr> Pediatric Teach Back Scenario </vt:lpstr>
      <vt:lpstr> (Please download the App!) </vt:lpstr>
      <vt:lpstr>Innovate to Communicate: Implement</vt:lpstr>
      <vt:lpstr>Innovate to Communicate: Trainer Evaluation </vt:lpstr>
      <vt:lpstr>Collaborative Partners</vt:lpstr>
      <vt:lpstr>Innovate to Communicate: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Taylor, Charles</dc:creator>
  <cp:lastModifiedBy>Carol Howe</cp:lastModifiedBy>
  <cp:revision>292</cp:revision>
  <cp:lastPrinted>2017-09-01T19:12:51Z</cp:lastPrinted>
  <dcterms:created xsi:type="dcterms:W3CDTF">2017-07-25T22:13:05Z</dcterms:created>
  <dcterms:modified xsi:type="dcterms:W3CDTF">2021-05-25T14:06:27Z</dcterms:modified>
</cp:coreProperties>
</file>